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gB7EljjIKUtC8ZGyXqDY4bYq+Xv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17D9697-5D7E-4DAE-84BD-DD4FC5B11C7D}">
  <a:tblStyle styleId="{B17D9697-5D7E-4DAE-84BD-DD4FC5B11C7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78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customschemas.google.com/relationships/presentationmetadata" Target="metadata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3" name="Google Shape;6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" name="Google Shape;6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7" name="Google Shape;87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4" name="Google Shape;94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6" name="Google Shape;106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2" name="Google Shape;112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">
  <p:cSld name="CUSTOM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25775" y="0"/>
            <a:ext cx="40182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0"/>
          <p:cNvSpPr/>
          <p:nvPr/>
        </p:nvSpPr>
        <p:spPr>
          <a:xfrm>
            <a:off x="422450" y="1326600"/>
            <a:ext cx="5930400" cy="2825400"/>
          </a:xfrm>
          <a:prstGeom prst="rect">
            <a:avLst/>
          </a:prstGeom>
          <a:solidFill>
            <a:srgbClr val="43D7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10"/>
          <p:cNvSpPr txBox="1">
            <a:spLocks noGrp="1"/>
          </p:cNvSpPr>
          <p:nvPr>
            <p:ph type="title"/>
          </p:nvPr>
        </p:nvSpPr>
        <p:spPr>
          <a:xfrm>
            <a:off x="793900" y="1764750"/>
            <a:ext cx="513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  <a:defRPr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10"/>
          <p:cNvSpPr txBox="1">
            <a:spLocks noGrp="1"/>
          </p:cNvSpPr>
          <p:nvPr>
            <p:ph type="title" idx="2"/>
          </p:nvPr>
        </p:nvSpPr>
        <p:spPr>
          <a:xfrm>
            <a:off x="920925" y="2864650"/>
            <a:ext cx="5009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None/>
              <a:defRPr sz="1800"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0"/>
          <p:cNvSpPr/>
          <p:nvPr/>
        </p:nvSpPr>
        <p:spPr>
          <a:xfrm rot="-5400000">
            <a:off x="5752650" y="3551650"/>
            <a:ext cx="583800" cy="507600"/>
          </a:xfrm>
          <a:prstGeom prst="rtTriangle">
            <a:avLst/>
          </a:prstGeom>
          <a:solidFill>
            <a:srgbClr val="2B2D4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9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  <a:defRPr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endParaRPr/>
          </a:p>
        </p:txBody>
      </p:sp>
      <p:sp>
        <p:nvSpPr>
          <p:cNvPr id="50" name="Google Shape;50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Calibri"/>
              <a:buNone/>
              <a:defRPr sz="12000" b="1"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3" name="Google Shape;53;p2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Char char="●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○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●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○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●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○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■"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1"/>
          <p:cNvSpPr/>
          <p:nvPr/>
        </p:nvSpPr>
        <p:spPr>
          <a:xfrm>
            <a:off x="355300" y="1351975"/>
            <a:ext cx="8372700" cy="3311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11"/>
          <p:cNvSpPr txBox="1">
            <a:spLocks noGrp="1"/>
          </p:cNvSpPr>
          <p:nvPr>
            <p:ph type="ctrTitle"/>
          </p:nvPr>
        </p:nvSpPr>
        <p:spPr>
          <a:xfrm>
            <a:off x="311700" y="442800"/>
            <a:ext cx="83727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p11"/>
          <p:cNvSpPr txBox="1">
            <a:spLocks noGrp="1"/>
          </p:cNvSpPr>
          <p:nvPr>
            <p:ph type="subTitle" idx="1"/>
          </p:nvPr>
        </p:nvSpPr>
        <p:spPr>
          <a:xfrm>
            <a:off x="459600" y="1428000"/>
            <a:ext cx="81777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None/>
              <a:defRPr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None/>
              <a:defRPr sz="18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3" name="Google Shape;23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 txBox="1">
            <a:spLocks noGrp="1"/>
          </p:cNvSpPr>
          <p:nvPr>
            <p:ph type="title"/>
          </p:nvPr>
        </p:nvSpPr>
        <p:spPr>
          <a:xfrm>
            <a:off x="4551325" y="2150850"/>
            <a:ext cx="4102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Calibri"/>
              <a:buNone/>
              <a:defRPr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9" name="Google Shape;29;p1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2400" y="152400"/>
            <a:ext cx="4018225" cy="484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solidFill>
            <a:srgbClr val="2B2D42"/>
          </a:solidFill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800"/>
              <a:buFont typeface="Calibri"/>
              <a:buChar char="●"/>
              <a:defRPr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○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■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●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○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■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●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○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■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4" name="Google Shape;34;p15"/>
          <p:cNvSpPr txBox="1">
            <a:spLocks noGrp="1"/>
          </p:cNvSpPr>
          <p:nvPr>
            <p:ph type="body" idx="2"/>
          </p:nvPr>
        </p:nvSpPr>
        <p:spPr>
          <a:xfrm>
            <a:off x="4849375" y="1152475"/>
            <a:ext cx="3999900" cy="3416400"/>
          </a:xfrm>
          <a:prstGeom prst="rect">
            <a:avLst/>
          </a:prstGeom>
          <a:solidFill>
            <a:srgbClr val="2B2D42"/>
          </a:solidFill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800"/>
              <a:buFont typeface="Calibri"/>
              <a:buChar char="●"/>
              <a:defRPr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○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■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●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○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■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●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○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1600"/>
              <a:buFont typeface="Calibri"/>
              <a:buChar char="■"/>
              <a:defRPr sz="16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Char char="●"/>
              <a:defRPr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Char char="○"/>
              <a:defRPr sz="1800"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Char char="■"/>
              <a:defRPr sz="1800"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Char char="●"/>
              <a:defRPr sz="1800"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Char char="○"/>
              <a:defRPr sz="1800"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Char char="■"/>
              <a:defRPr sz="1800"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Char char="●"/>
              <a:defRPr sz="1800"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Char char="○"/>
              <a:defRPr sz="1800"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Char char="■"/>
              <a:defRPr sz="1800"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8" name="Google Shape;3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alibri"/>
              <a:buNone/>
              <a:defRPr sz="24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81639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4800"/>
              <a:buFont typeface="Calibri"/>
              <a:buNone/>
              <a:defRPr sz="4800" b="1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" name="Google Shape;41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1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Calibri"/>
              <a:buNone/>
              <a:defRPr sz="4000" b="1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5" name="Google Shape;45;p1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2100"/>
              <a:buFont typeface="Calibri"/>
              <a:buNone/>
              <a:defRPr sz="21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2100"/>
              <a:buFont typeface="Calibri"/>
              <a:buNone/>
              <a:defRPr sz="21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2100"/>
              <a:buFont typeface="Calibri"/>
              <a:buNone/>
              <a:defRPr sz="21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2100"/>
              <a:buFont typeface="Calibri"/>
              <a:buNone/>
              <a:defRPr sz="21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2100"/>
              <a:buFont typeface="Calibri"/>
              <a:buNone/>
              <a:defRPr sz="21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2100"/>
              <a:buFont typeface="Calibri"/>
              <a:buNone/>
              <a:defRPr sz="21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2100"/>
              <a:buFont typeface="Calibri"/>
              <a:buNone/>
              <a:defRPr sz="21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2100"/>
              <a:buFont typeface="Calibri"/>
              <a:buNone/>
              <a:defRPr sz="21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D7D2"/>
              </a:buClr>
              <a:buSzPts val="2100"/>
              <a:buFont typeface="Calibri"/>
              <a:buNone/>
              <a:defRPr sz="2100">
                <a:solidFill>
                  <a:srgbClr val="43D7D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1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800"/>
              <a:buFont typeface="Calibri"/>
              <a:buChar char="●"/>
              <a:defRPr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400"/>
              <a:buFont typeface="Calibri"/>
              <a:buChar char="○"/>
              <a:defRPr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400"/>
              <a:buFont typeface="Calibri"/>
              <a:buChar char="■"/>
              <a:defRPr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400"/>
              <a:buFont typeface="Calibri"/>
              <a:buChar char="●"/>
              <a:defRPr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400"/>
              <a:buFont typeface="Calibri"/>
              <a:buChar char="○"/>
              <a:defRPr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400"/>
              <a:buFont typeface="Calibri"/>
              <a:buChar char="■"/>
              <a:defRPr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400"/>
              <a:buFont typeface="Calibri"/>
              <a:buChar char="●"/>
              <a:defRPr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400"/>
              <a:buFont typeface="Calibri"/>
              <a:buChar char="○"/>
              <a:defRPr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B2D42"/>
              </a:buClr>
              <a:buSzPts val="1400"/>
              <a:buFont typeface="Calibri"/>
              <a:buChar char="■"/>
              <a:defRPr>
                <a:solidFill>
                  <a:srgbClr val="2B2D4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9" name="Google Shape;9;p9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25" y="0"/>
            <a:ext cx="9143952" cy="51435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>
            <a:spLocks noGrp="1"/>
          </p:cNvSpPr>
          <p:nvPr>
            <p:ph type="title"/>
          </p:nvPr>
        </p:nvSpPr>
        <p:spPr>
          <a:xfrm>
            <a:off x="793900" y="1459950"/>
            <a:ext cx="51363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Actividad integradora Parcial 1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Taller de Formación Social</a:t>
            </a:r>
            <a:endParaRPr/>
          </a:p>
        </p:txBody>
      </p:sp>
      <p:sp>
        <p:nvSpPr>
          <p:cNvPr id="60" name="Google Shape;60;p1"/>
          <p:cNvSpPr txBox="1">
            <a:spLocks noGrp="1"/>
          </p:cNvSpPr>
          <p:nvPr>
            <p:ph type="title" idx="2"/>
          </p:nvPr>
        </p:nvSpPr>
        <p:spPr>
          <a:xfrm>
            <a:off x="745950" y="2190750"/>
            <a:ext cx="5009400" cy="17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/>
              <a:t>Nombres de integrantes:</a:t>
            </a:r>
            <a:endParaRPr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…</a:t>
            </a:r>
            <a:endParaRPr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… </a:t>
            </a:r>
            <a:endParaRPr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…</a:t>
            </a:r>
            <a:endParaRPr/>
          </a:p>
          <a:p>
            <a:pPr marL="4572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s"/>
              <a:t>…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>
            <a:spLocks noGrp="1"/>
          </p:cNvSpPr>
          <p:nvPr>
            <p:ph type="ctrTitle"/>
          </p:nvPr>
        </p:nvSpPr>
        <p:spPr>
          <a:xfrm>
            <a:off x="311700" y="442800"/>
            <a:ext cx="83727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Análisis de una Organización de Acción Social (OAS)</a:t>
            </a:r>
            <a:endParaRPr/>
          </a:p>
        </p:txBody>
      </p:sp>
      <p:sp>
        <p:nvSpPr>
          <p:cNvPr id="66" name="Google Shape;66;p2"/>
          <p:cNvSpPr txBox="1">
            <a:spLocks noGrp="1"/>
          </p:cNvSpPr>
          <p:nvPr>
            <p:ph type="subTitle" idx="1"/>
          </p:nvPr>
        </p:nvSpPr>
        <p:spPr>
          <a:xfrm>
            <a:off x="459600" y="1428000"/>
            <a:ext cx="8177700" cy="3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Diagnóstico del contexto 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Organizaciones de Acción Social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Reflexión grupal</a:t>
            </a:r>
            <a:endParaRPr/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Reflexiones individuales</a:t>
            </a:r>
            <a:endParaRPr/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Diagnóstico del contexto</a:t>
            </a:r>
            <a:endParaRPr/>
          </a:p>
        </p:txBody>
      </p:sp>
      <p:sp>
        <p:nvSpPr>
          <p:cNvPr id="72" name="Google Shape;72;p3"/>
          <p:cNvSpPr/>
          <p:nvPr/>
        </p:nvSpPr>
        <p:spPr>
          <a:xfrm>
            <a:off x="2284050" y="1017725"/>
            <a:ext cx="4326600" cy="3732300"/>
          </a:xfrm>
          <a:prstGeom prst="triangle">
            <a:avLst>
              <a:gd name="adj" fmla="val 50000"/>
            </a:avLst>
          </a:prstGeom>
          <a:solidFill>
            <a:srgbClr val="43D7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3" name="Google Shape;73;p3"/>
          <p:cNvGrpSpPr/>
          <p:nvPr/>
        </p:nvGrpSpPr>
        <p:grpSpPr>
          <a:xfrm>
            <a:off x="1165350" y="1187025"/>
            <a:ext cx="6564000" cy="520238"/>
            <a:chOff x="1165350" y="1187025"/>
            <a:chExt cx="6564000" cy="520238"/>
          </a:xfrm>
        </p:grpSpPr>
        <p:sp>
          <p:nvSpPr>
            <p:cNvPr id="74" name="Google Shape;74;p3"/>
            <p:cNvSpPr/>
            <p:nvPr/>
          </p:nvSpPr>
          <p:spPr>
            <a:xfrm>
              <a:off x="1165350" y="1187025"/>
              <a:ext cx="6564000" cy="260100"/>
            </a:xfrm>
            <a:prstGeom prst="rect">
              <a:avLst/>
            </a:prstGeom>
            <a:solidFill>
              <a:srgbClr val="EEEEEE">
                <a:alpha val="5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s" sz="12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Problemática/necesidad social: </a:t>
              </a:r>
              <a:endParaRPr sz="12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1165350" y="1447163"/>
              <a:ext cx="6564000" cy="260100"/>
            </a:xfrm>
            <a:prstGeom prst="rect">
              <a:avLst/>
            </a:prstGeom>
            <a:solidFill>
              <a:srgbClr val="EEEEEE">
                <a:alpha val="5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6" name="Google Shape;76;p3"/>
          <p:cNvGrpSpPr/>
          <p:nvPr/>
        </p:nvGrpSpPr>
        <p:grpSpPr>
          <a:xfrm>
            <a:off x="1165350" y="1908100"/>
            <a:ext cx="6564000" cy="794750"/>
            <a:chOff x="1165350" y="1908100"/>
            <a:chExt cx="6564000" cy="794750"/>
          </a:xfrm>
        </p:grpSpPr>
        <p:sp>
          <p:nvSpPr>
            <p:cNvPr id="77" name="Google Shape;77;p3"/>
            <p:cNvSpPr/>
            <p:nvPr/>
          </p:nvSpPr>
          <p:spPr>
            <a:xfrm>
              <a:off x="1165350" y="1908100"/>
              <a:ext cx="6564000" cy="231300"/>
            </a:xfrm>
            <a:prstGeom prst="rect">
              <a:avLst/>
            </a:prstGeom>
            <a:solidFill>
              <a:srgbClr val="EEEEEE">
                <a:alpha val="5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s" sz="12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Actitudes que promueven la problemática o la falta de atención a la necesidad social en el contexto:</a:t>
              </a:r>
              <a:endParaRPr sz="12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1165350" y="2130150"/>
              <a:ext cx="6564000" cy="572700"/>
            </a:xfrm>
            <a:prstGeom prst="rect">
              <a:avLst/>
            </a:prstGeom>
            <a:solidFill>
              <a:srgbClr val="EEEEEE">
                <a:alpha val="5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9" name="Google Shape;79;p3"/>
          <p:cNvGrpSpPr/>
          <p:nvPr/>
        </p:nvGrpSpPr>
        <p:grpSpPr>
          <a:xfrm>
            <a:off x="1165350" y="2831100"/>
            <a:ext cx="6564000" cy="794750"/>
            <a:chOff x="1165350" y="1908100"/>
            <a:chExt cx="6564000" cy="794750"/>
          </a:xfrm>
        </p:grpSpPr>
        <p:sp>
          <p:nvSpPr>
            <p:cNvPr id="80" name="Google Shape;80;p3"/>
            <p:cNvSpPr/>
            <p:nvPr/>
          </p:nvSpPr>
          <p:spPr>
            <a:xfrm>
              <a:off x="1165350" y="1908100"/>
              <a:ext cx="6564000" cy="231300"/>
            </a:xfrm>
            <a:prstGeom prst="rect">
              <a:avLst/>
            </a:prstGeom>
            <a:solidFill>
              <a:srgbClr val="EEEEEE">
                <a:alpha val="5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s" sz="12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Prácticas que promueven la problemática o la falta de atención a la necesidad social en el contexto:</a:t>
              </a:r>
              <a:endParaRPr sz="12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1165350" y="2130150"/>
              <a:ext cx="6564000" cy="572700"/>
            </a:xfrm>
            <a:prstGeom prst="rect">
              <a:avLst/>
            </a:prstGeom>
            <a:solidFill>
              <a:srgbClr val="EEEEEE">
                <a:alpha val="5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2" name="Google Shape;82;p3"/>
          <p:cNvGrpSpPr/>
          <p:nvPr/>
        </p:nvGrpSpPr>
        <p:grpSpPr>
          <a:xfrm>
            <a:off x="1165350" y="3754100"/>
            <a:ext cx="6564000" cy="794750"/>
            <a:chOff x="1165350" y="1908100"/>
            <a:chExt cx="6564000" cy="794750"/>
          </a:xfrm>
        </p:grpSpPr>
        <p:sp>
          <p:nvSpPr>
            <p:cNvPr id="83" name="Google Shape;83;p3"/>
            <p:cNvSpPr/>
            <p:nvPr/>
          </p:nvSpPr>
          <p:spPr>
            <a:xfrm>
              <a:off x="1165350" y="1908100"/>
              <a:ext cx="6564000" cy="231300"/>
            </a:xfrm>
            <a:prstGeom prst="rect">
              <a:avLst/>
            </a:prstGeom>
            <a:solidFill>
              <a:srgbClr val="EEEEEE">
                <a:alpha val="5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s" sz="1200" b="1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Narrativas que promueven la problemática o la falta de atención a la necesidad social en el contexto:</a:t>
              </a:r>
              <a:endParaRPr sz="12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165350" y="2130150"/>
              <a:ext cx="6564000" cy="572700"/>
            </a:xfrm>
            <a:prstGeom prst="rect">
              <a:avLst/>
            </a:prstGeom>
            <a:solidFill>
              <a:srgbClr val="EEEEEE">
                <a:alpha val="5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4"/>
          <p:cNvSpPr txBox="1">
            <a:spLocks noGrp="1"/>
          </p:cNvSpPr>
          <p:nvPr>
            <p:ph type="ctrTitle"/>
          </p:nvPr>
        </p:nvSpPr>
        <p:spPr>
          <a:xfrm>
            <a:off x="311700" y="442800"/>
            <a:ext cx="83727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Organizaciones de Acción Social</a:t>
            </a:r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ubTitle" idx="1"/>
          </p:nvPr>
        </p:nvSpPr>
        <p:spPr>
          <a:xfrm>
            <a:off x="409200" y="1363000"/>
            <a:ext cx="8275200" cy="3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 sz="1200" i="1"/>
              <a:t>Preguntas guía: </a:t>
            </a:r>
            <a:endParaRPr sz="1200" i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 sz="1200" i="1"/>
              <a:t>¿Qué OAS de la Red de Acción Social UDEM atienden la problemática / necesidad social que identificaron?</a:t>
            </a:r>
            <a:endParaRPr sz="1200" i="1"/>
          </a:p>
        </p:txBody>
      </p:sp>
      <p:graphicFrame>
        <p:nvGraphicFramePr>
          <p:cNvPr id="91" name="Google Shape;91;p4"/>
          <p:cNvGraphicFramePr/>
          <p:nvPr/>
        </p:nvGraphicFramePr>
        <p:xfrm>
          <a:off x="497825" y="1918888"/>
          <a:ext cx="8097950" cy="2103025"/>
        </p:xfrm>
        <a:graphic>
          <a:graphicData uri="http://schemas.openxmlformats.org/drawingml/2006/table">
            <a:tbl>
              <a:tblPr>
                <a:noFill/>
                <a:tableStyleId>{B17D9697-5D7E-4DAE-84BD-DD4FC5B11C7D}</a:tableStyleId>
              </a:tblPr>
              <a:tblGrid>
                <a:gridCol w="4048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48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315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" sz="1200" u="none" strike="noStrike" cap="none">
                          <a:solidFill>
                            <a:srgbClr val="2B2D4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 de la OAS</a:t>
                      </a:r>
                      <a:endParaRPr sz="1200" u="none" strike="noStrike" cap="none">
                        <a:solidFill>
                          <a:srgbClr val="2B2D4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s" sz="1200" u="none" strike="noStrike" cap="none">
                          <a:solidFill>
                            <a:srgbClr val="2B2D4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¿Cómo atiende la problemática / necesidad?</a:t>
                      </a:r>
                      <a:endParaRPr sz="1200" u="none" strike="noStrike" cap="none">
                        <a:solidFill>
                          <a:srgbClr val="2B2D4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rgbClr val="2B2D4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rgbClr val="2B2D4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rgbClr val="2B2D4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rgbClr val="2B2D4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571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rgbClr val="2B2D4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endParaRPr sz="1200" u="none" strike="noStrike" cap="none">
                        <a:solidFill>
                          <a:srgbClr val="2B2D4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"/>
          <p:cNvSpPr txBox="1">
            <a:spLocks noGrp="1"/>
          </p:cNvSpPr>
          <p:nvPr>
            <p:ph type="ctrTitle"/>
          </p:nvPr>
        </p:nvSpPr>
        <p:spPr>
          <a:xfrm>
            <a:off x="311700" y="442800"/>
            <a:ext cx="83727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Reflexión grupal </a:t>
            </a:r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subTitle" idx="1"/>
          </p:nvPr>
        </p:nvSpPr>
        <p:spPr>
          <a:xfrm>
            <a:off x="409200" y="1363000"/>
            <a:ext cx="8275200" cy="32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 i="1"/>
              <a:t>Preguntas guía: 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 i="1"/>
              <a:t>¿Cuál es la importancia del trabajo de las OAS en nuestro contexto?</a:t>
            </a:r>
            <a:endParaRPr i="1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" i="1"/>
              <a:t>¿Qué contribución tienen las OAS al Buen Convivir?</a:t>
            </a:r>
            <a:br>
              <a:rPr lang="es" i="1"/>
            </a:br>
            <a:r>
              <a:rPr lang="es" i="1"/>
              <a:t>Mínimo 500 palabras.</a:t>
            </a:r>
            <a:endParaRPr i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6"/>
          <p:cNvSpPr txBox="1">
            <a:spLocks noGrp="1"/>
          </p:cNvSpPr>
          <p:nvPr>
            <p:ph type="ctrTitle"/>
          </p:nvPr>
        </p:nvSpPr>
        <p:spPr>
          <a:xfrm>
            <a:off x="311700" y="442800"/>
            <a:ext cx="83727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Reflexiones individuales</a:t>
            </a:r>
            <a:endParaRPr/>
          </a:p>
        </p:txBody>
      </p:sp>
      <p:graphicFrame>
        <p:nvGraphicFramePr>
          <p:cNvPr id="103" name="Google Shape;103;p6"/>
          <p:cNvGraphicFramePr/>
          <p:nvPr>
            <p:extLst>
              <p:ext uri="{D42A27DB-BD31-4B8C-83A1-F6EECF244321}">
                <p14:modId xmlns:p14="http://schemas.microsoft.com/office/powerpoint/2010/main" val="1198567693"/>
              </p:ext>
            </p:extLst>
          </p:nvPr>
        </p:nvGraphicFramePr>
        <p:xfrm>
          <a:off x="367600" y="1359625"/>
          <a:ext cx="8372700" cy="3278960"/>
        </p:xfrm>
        <a:graphic>
          <a:graphicData uri="http://schemas.openxmlformats.org/drawingml/2006/table">
            <a:tbl>
              <a:tblPr>
                <a:noFill/>
                <a:tableStyleId>{B17D9697-5D7E-4DAE-84BD-DD4FC5B11C7D}</a:tableStyleId>
              </a:tblPr>
              <a:tblGrid>
                <a:gridCol w="256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1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" sz="1400" i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Reflexión</a:t>
                      </a:r>
                      <a:endParaRPr sz="1400" i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s-ES" sz="1400" i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Mínimo 200 palabras c/u.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i="1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s-ES" sz="1400" i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Mínimo 200 palabras c/u.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i="1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"/>
          <p:cNvSpPr txBox="1">
            <a:spLocks noGrp="1"/>
          </p:cNvSpPr>
          <p:nvPr>
            <p:ph type="ctrTitle"/>
          </p:nvPr>
        </p:nvSpPr>
        <p:spPr>
          <a:xfrm>
            <a:off x="311700" y="442800"/>
            <a:ext cx="83727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s"/>
              <a:t>Reflexiones individuales</a:t>
            </a:r>
            <a:endParaRPr/>
          </a:p>
        </p:txBody>
      </p:sp>
      <p:graphicFrame>
        <p:nvGraphicFramePr>
          <p:cNvPr id="109" name="Google Shape;109;p7"/>
          <p:cNvGraphicFramePr/>
          <p:nvPr>
            <p:extLst>
              <p:ext uri="{D42A27DB-BD31-4B8C-83A1-F6EECF244321}">
                <p14:modId xmlns:p14="http://schemas.microsoft.com/office/powerpoint/2010/main" val="1742254290"/>
              </p:ext>
            </p:extLst>
          </p:nvPr>
        </p:nvGraphicFramePr>
        <p:xfrm>
          <a:off x="367600" y="1359625"/>
          <a:ext cx="8372700" cy="3278960"/>
        </p:xfrm>
        <a:graphic>
          <a:graphicData uri="http://schemas.openxmlformats.org/drawingml/2006/table">
            <a:tbl>
              <a:tblPr>
                <a:noFill/>
                <a:tableStyleId>{B17D9697-5D7E-4DAE-84BD-DD4FC5B11C7D}</a:tableStyleId>
              </a:tblPr>
              <a:tblGrid>
                <a:gridCol w="2561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1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478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" sz="1400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Nombre</a:t>
                      </a: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" sz="1400" i="1" u="none" strike="noStrike" cap="none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Reflexión</a:t>
                      </a:r>
                      <a:endParaRPr sz="1400" i="1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4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es" sz="1400" i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Mínimo 200 palabras c/u. </a:t>
                      </a:r>
                      <a:endParaRPr sz="1400" i="1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4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  <a:tabLst/>
                        <a:defRPr/>
                      </a:pPr>
                      <a:r>
                        <a:rPr lang="es-ES" sz="1400" i="1" u="none" strike="noStrike" cap="none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Mínimo 200 palabras c/u. </a:t>
                      </a: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i="1" u="none" strike="noStrike" cap="none"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490850" y="583450"/>
            <a:ext cx="3976600" cy="397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FS PR2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207</Words>
  <Application>Microsoft Office PowerPoint</Application>
  <PresentationFormat>On-screen Show (16:9)</PresentationFormat>
  <Paragraphs>36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TFS PR22</vt:lpstr>
      <vt:lpstr>Actividad integradora Parcial 1 Taller de Formación Social</vt:lpstr>
      <vt:lpstr>Análisis de una Organización de Acción Social (OAS)</vt:lpstr>
      <vt:lpstr>Diagnóstico del contexto</vt:lpstr>
      <vt:lpstr>Organizaciones de Acción Social</vt:lpstr>
      <vt:lpstr>Reflexión grupal </vt:lpstr>
      <vt:lpstr>Reflexiones individuales</vt:lpstr>
      <vt:lpstr>Reflexiones individuales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Actividad integradora Parcial 1 Taller de Formación Social</dc:title>
  <cp:lastModifiedBy>David Aldio Navarro Halún</cp:lastModifiedBy>
  <cp:revision>2</cp:revision>
  <dcterms:modified xsi:type="dcterms:W3CDTF">2022-08-29T05:37:14Z</dcterms:modified>
</cp:coreProperties>
</file>